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60" r:id="rId4"/>
    <p:sldId id="264" r:id="rId5"/>
    <p:sldId id="269" r:id="rId6"/>
    <p:sldId id="270" r:id="rId7"/>
    <p:sldId id="271" r:id="rId8"/>
    <p:sldId id="272" r:id="rId9"/>
    <p:sldId id="27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8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C3DFF-2BB2-4053-A526-2490B792D5B3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4B00-7718-497F-B6D6-488DEA9AF9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8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17C99-9DA4-2190-F281-D7424031A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923A0B-8E8B-5218-37E7-6B2AB2D0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9B06-C4A0-A9D0-C982-B31552037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E9825-C160-347B-8C93-84E97A71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06EAC-4EC0-F750-6BC1-42D104347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7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AAF06-04D3-D321-5354-7DE99779A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DA5001-C7E2-591B-FA88-E7352AD9C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949CD-D8A7-CCDB-B00A-D018145D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CA90EB-80FC-12DB-5D9D-79FEE4DC3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EAAAF-CDD6-A3AF-94C2-05464EA2C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01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4861DA-534B-C3BB-478B-4DEFE7AB03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51B8A6-A62A-D8CF-03F1-CAFF8B10D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0D4714-3680-89BB-8585-2A6D7172F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B3F73-79D1-F9EE-F2BD-B0686E66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0FCCC9-B4D3-012B-261B-902FCF246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63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8CC4-6400-853E-2712-BE131DECC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7947E-5317-4D15-62A2-FB8B6B827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7AF0C-166C-13D3-7A02-39766EF1E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67959-CCB0-4417-1233-ABC7A4F30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3939D-CB65-9FC5-1D31-A5FFE197C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56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04624-0A9A-DE58-6679-0A550E6F1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F4258-D289-0FD6-64C4-6BAC2C461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9B524-8FD7-2BC9-160C-86877BDDB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1675C-93C7-5120-0824-03D2B709A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3B65A-760A-EB46-BA32-1FACD6D6B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24CC3-F216-7508-54A3-C5ACCB51E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F8413-6872-FA40-04CC-DBC166964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5DF574-1EE7-D06E-4F94-BCCBA3BA5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77B23-4394-84C7-741B-46723ADF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C3CECF-594F-E0FF-D3BA-2F6D44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1DCC2-952E-710E-83A3-120F83BF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69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5959A-1E60-88E3-12A6-E747F3AF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3AC01-9DCF-BBB3-B089-27EB0369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32DD9-FC55-1A10-7C03-A0CDC6983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B6F509-3153-28CA-1082-A5D223CE59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F6C0F-46FC-70E2-09B4-4153BE137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C965E-096C-366A-466E-9F73248CE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7EE2D0-FBBA-AEA4-5EBF-DBEAFD92D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DB73D0-4AC2-7B5E-454E-2AA133760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A07EA-B6E2-A900-E569-F9AB7598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1D3FB4-85A4-BC59-7B1C-1BF1B537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1DB1A4-CA63-70FA-68F4-A93A17068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765C1-4F23-3E24-4A17-F898E50C7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898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DB13B-7688-9805-F507-16226BCBF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0AC75-7586-E065-B74E-23D8A9EFF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12A63-4BE8-39E3-4CD1-985DACD7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858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9C4BE-8DDC-1275-15E8-53F6F6492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6C3D3-2F3E-074C-B3FE-940E08A0C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CDC4C-9777-2EE7-FDAB-85AEEDD802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E253-0208-0C22-0FEB-D8EB77ECA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E4F0C5-3E8D-97F9-675A-1B0A9525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8B8DDF-B563-10EF-26FF-6BE4A4AB9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526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94B5-74A6-AA70-5057-1B1D04E96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1EB151-CBE9-67F0-6130-B13410F7B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696A1-0A82-7521-2D2B-4984ADE50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35186-2F9E-078E-A122-BA42F044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A6DD4-64A8-6261-D5E1-485F9CA2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1408-CD0E-68ED-060A-5EFD91687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8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80195E-FB59-672E-5BAF-9A232FD5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47BBB7-754A-9617-4F0F-D13CE593E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B265C-1285-27D1-6301-57675008F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DA91B-C8F3-35E0-9C9F-67944859F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F70E4-1957-E67E-1A4E-05B0FD57E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3B7D2-2C23-477A-B7E5-64419E75BE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4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doerry.org/norbert/MarineElectricalPowerSystems/index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2C01C-FF08-0435-57C1-318B51A8A5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452" y="2272275"/>
            <a:ext cx="9841230" cy="2387600"/>
          </a:xfrm>
        </p:spPr>
        <p:txBody>
          <a:bodyPr anchor="ctr">
            <a:no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Zonal Load Factor Analysis</a:t>
            </a:r>
            <a:b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Electric Power Load Analysis (EPLA)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Revision of 27 May 2026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640AB-A565-F727-2337-204016324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10886"/>
            <a:ext cx="8654716" cy="1655762"/>
          </a:xfrm>
        </p:spPr>
        <p:txBody>
          <a:bodyPr/>
          <a:lstStyle/>
          <a:p>
            <a:r>
              <a:rPr lang="en-US" dirty="0"/>
              <a:t>Dr. Norbert Doerry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45E6F-B6B9-9C80-7F87-1F2167CEDE5C}"/>
              </a:ext>
            </a:extLst>
          </p:cNvPr>
          <p:cNvSpPr txBox="1"/>
          <p:nvPr/>
        </p:nvSpPr>
        <p:spPr>
          <a:xfrm>
            <a:off x="2706189" y="5505142"/>
            <a:ext cx="90111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http://doerry.org/norbert/MarineElectricalPowerSystems/index.htm</a:t>
            </a:r>
            <a:endParaRPr lang="en-US" dirty="0"/>
          </a:p>
          <a:p>
            <a:r>
              <a:rPr lang="en-US" dirty="0"/>
              <a:t>© 2026 by Norbert Doerry</a:t>
            </a:r>
            <a:br>
              <a:rPr lang="en-US" dirty="0"/>
            </a:br>
            <a:r>
              <a:rPr lang="en-US" dirty="0"/>
              <a:t>This work is licensed via: CC BY 4.0   (https://creativecommons.org/)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E913044E-C0F4-BA34-07EE-457D30058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37359" y="5589416"/>
            <a:ext cx="766933" cy="73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4A2807-77D8-8DCF-8A1B-1B05995E5B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143" y="5589416"/>
            <a:ext cx="766933" cy="766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5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4E37A-1703-6FB9-2575-109AAB2D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9DB4A07-2102-4C2B-A526-8C77D69B259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793808"/>
              </p:ext>
            </p:extLst>
          </p:nvPr>
        </p:nvGraphicFramePr>
        <p:xfrm>
          <a:off x="1192696" y="1690688"/>
          <a:ext cx="10161104" cy="1981200"/>
        </p:xfrm>
        <a:graphic>
          <a:graphicData uri="http://schemas.openxmlformats.org/drawingml/2006/table">
            <a:tbl>
              <a:tblPr/>
              <a:tblGrid>
                <a:gridCol w="7376496">
                  <a:extLst>
                    <a:ext uri="{9D8B030D-6E8A-4147-A177-3AD203B41FA5}">
                      <a16:colId xmlns:a16="http://schemas.microsoft.com/office/drawing/2014/main" val="136993684"/>
                    </a:ext>
                  </a:extLst>
                </a:gridCol>
                <a:gridCol w="2784608">
                  <a:extLst>
                    <a:ext uri="{9D8B030D-6E8A-4147-A177-3AD203B41FA5}">
                      <a16:colId xmlns:a16="http://schemas.microsoft.com/office/drawing/2014/main" val="352429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the purpose of zonal load factor analysis?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Remember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392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 the zonal load factor calculated?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165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is the zonal load factor applied?</a:t>
                      </a: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dirty="0"/>
                        <a:t>Apply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677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08424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0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9610213"/>
                  </a:ext>
                </a:extLst>
              </a:tr>
            </a:tbl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2BF393-A538-5620-3A16-5A6CAA07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7911A-2B07-5A3B-E5D2-AB7AF0E4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2026 by Norbert Doerry                                                                                  This work is licensed via: CC BY 4.0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EC987-552B-0FFD-E1AD-4D23888FA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07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7AA44-C2AA-AFC9-A650-F92BE42DE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Zonal Load Factor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AB7ED-843A-519B-2118-2C89BAC87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3152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With cycling or intermittent loads, load factor analysis (based on 24-average load) underestimates the required rating of power system equipment.</a:t>
            </a:r>
          </a:p>
          <a:p>
            <a:r>
              <a:rPr lang="en-US" dirty="0"/>
              <a:t>Zonal load factors are modifications of the load factor for 24-hour average computations to account for additional capacity needed due to cycling loads</a:t>
            </a:r>
          </a:p>
          <a:p>
            <a:pPr lvl="1"/>
            <a:r>
              <a:rPr lang="en-US" dirty="0"/>
              <a:t>Does not impact load factors for constant power loads</a:t>
            </a:r>
          </a:p>
          <a:p>
            <a:pPr lvl="1"/>
            <a:r>
              <a:rPr lang="en-US" dirty="0"/>
              <a:t>Is not perfect</a:t>
            </a:r>
          </a:p>
          <a:p>
            <a:pPr lvl="2"/>
            <a:r>
              <a:rPr lang="en-US" dirty="0"/>
              <a:t>Can still under-estimate the required rating</a:t>
            </a:r>
          </a:p>
          <a:p>
            <a:pPr lvl="2"/>
            <a:r>
              <a:rPr lang="en-US" dirty="0"/>
              <a:t>Much closer than load factor analysis</a:t>
            </a:r>
          </a:p>
          <a:p>
            <a:r>
              <a:rPr lang="en-US" dirty="0"/>
              <a:t>Process defined in DPC 310-1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1A1945-8791-EE89-262F-2A281870E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D675D-6DE2-EDDE-7524-85DD7D7EF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B25D1-9944-C336-50F6-7AEF6CC0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3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4FB1AF-2BE4-B225-4A61-72F28F06C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460" y="1517738"/>
            <a:ext cx="2944623" cy="3822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9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06C48-1BC5-5736-6401-F413BA4BA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Zoal Load Factor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03001-3013-89E4-4CF7-347D41A3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174" y="1690687"/>
            <a:ext cx="10674626" cy="44848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For each load determine …</a:t>
            </a:r>
          </a:p>
          <a:p>
            <a:pPr lvl="1"/>
            <a:r>
              <a:rPr lang="en-US" dirty="0"/>
              <a:t>Connected Load (kW)</a:t>
            </a:r>
          </a:p>
          <a:p>
            <a:pPr lvl="1"/>
            <a:r>
              <a:rPr lang="en-US" dirty="0"/>
              <a:t>Peak Load (kW)</a:t>
            </a:r>
          </a:p>
          <a:p>
            <a:pPr lvl="1"/>
            <a:r>
              <a:rPr lang="en-US" dirty="0"/>
              <a:t>Average Load (kW)</a:t>
            </a:r>
          </a:p>
          <a:p>
            <a:r>
              <a:rPr lang="en-US" dirty="0"/>
              <a:t>24-hour average load factor is average load divided by the connected load</a:t>
            </a:r>
          </a:p>
          <a:p>
            <a:r>
              <a:rPr lang="en-US" dirty="0"/>
              <a:t>Calculate the zonal load factor for each load</a:t>
            </a:r>
          </a:p>
          <a:p>
            <a:r>
              <a:rPr lang="en-US" dirty="0"/>
              <a:t>Calculate the zonal operating load for each load</a:t>
            </a:r>
          </a:p>
          <a:p>
            <a:pPr lvl="1"/>
            <a:r>
              <a:rPr lang="en-US" dirty="0"/>
              <a:t>Zonal load factor times the connected load</a:t>
            </a:r>
          </a:p>
          <a:p>
            <a:r>
              <a:rPr lang="en-US" dirty="0"/>
              <a:t>Calculate the residual zonal power demand for each load</a:t>
            </a:r>
          </a:p>
          <a:p>
            <a:pPr lvl="1"/>
            <a:r>
              <a:rPr lang="en-US" dirty="0"/>
              <a:t>Peak load minus the zonal operating load</a:t>
            </a:r>
          </a:p>
          <a:p>
            <a:r>
              <a:rPr lang="en-US" dirty="0"/>
              <a:t>Calculate the zonal total operating load</a:t>
            </a:r>
          </a:p>
          <a:p>
            <a:pPr lvl="1"/>
            <a:r>
              <a:rPr lang="en-US" dirty="0"/>
              <a:t>Sum of all the zonal operating loads plus the maximum residual zonal power demand</a:t>
            </a:r>
          </a:p>
          <a:p>
            <a:r>
              <a:rPr lang="en-US" dirty="0"/>
              <a:t>Calculate zonal demand power</a:t>
            </a:r>
          </a:p>
          <a:p>
            <a:pPr lvl="1"/>
            <a:r>
              <a:rPr lang="en-US" dirty="0"/>
              <a:t>Apply margin and service life allowance (SLA)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65742-E044-15EE-E148-04B35C60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26919-AA9F-ED36-32BF-2EE78012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3DA3F-AA9A-F2A2-BA53-7B5B6A7C9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49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AA44C-9938-E6A7-D3F1-EA2905560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Zonal Load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6537-23DE-D7D8-D556-66E421BBC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384235" cy="1603375"/>
          </a:xfrm>
        </p:spPr>
        <p:txBody>
          <a:bodyPr>
            <a:normAutofit/>
          </a:bodyPr>
          <a:lstStyle/>
          <a:p>
            <a:r>
              <a:rPr lang="en-US" dirty="0"/>
              <a:t>Based on relative magnitudes of other loads powered by the electrical system equipment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22E38-A69C-7F2B-48BE-A4375431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5DFF6-D19E-45E6-DBB1-97E1FC7A6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82CDE-61DE-F3AD-D3BB-C8AFD47A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5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11729E-33C8-74CF-5389-DEEAF8EA0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0974" y="1826565"/>
            <a:ext cx="4731026" cy="384001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303C4B-FD7F-CEB7-307B-6FAF845BEC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77141"/>
            <a:ext cx="6077798" cy="161947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A93F89D-7103-EEC4-261B-93DB05C5BD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3153" y="4643369"/>
            <a:ext cx="3767892" cy="161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46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9BDA9-E06B-D7EE-7743-EAC16AFB5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E14F-1453-53C5-9130-1F4ACE3AE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552"/>
            <a:ext cx="6344478" cy="473215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9 constant power loads (10 kW each) and one cycling load</a:t>
            </a:r>
          </a:p>
          <a:p>
            <a:pPr lvl="1"/>
            <a:r>
              <a:rPr lang="en-US" dirty="0"/>
              <a:t>Peak value 50 kW</a:t>
            </a:r>
          </a:p>
          <a:p>
            <a:pPr lvl="1"/>
            <a:r>
              <a:rPr lang="en-US" dirty="0"/>
              <a:t>On time between 3 and 4 time units</a:t>
            </a:r>
          </a:p>
          <a:p>
            <a:pPr lvl="1"/>
            <a:r>
              <a:rPr lang="en-US" dirty="0"/>
              <a:t>Off time between 27 and 36 time units</a:t>
            </a:r>
          </a:p>
          <a:p>
            <a:r>
              <a:rPr lang="en-US" dirty="0"/>
              <a:t>Average value of total load is 95 kW</a:t>
            </a:r>
          </a:p>
          <a:p>
            <a:r>
              <a:rPr lang="en-US" dirty="0"/>
              <a:t>Peak value of total load is 140 kW</a:t>
            </a:r>
          </a:p>
          <a:p>
            <a:r>
              <a:rPr lang="en-US" dirty="0"/>
              <a:t>Load factor for 24 hour calculations</a:t>
            </a:r>
          </a:p>
          <a:p>
            <a:pPr lvl="1"/>
            <a:r>
              <a:rPr lang="en-US" dirty="0"/>
              <a:t>Constant power loads = 1.0</a:t>
            </a:r>
          </a:p>
          <a:p>
            <a:pPr lvl="1"/>
            <a:r>
              <a:rPr lang="en-US" dirty="0"/>
              <a:t>Cycling Load = 0.10</a:t>
            </a:r>
          </a:p>
          <a:p>
            <a:r>
              <a:rPr lang="en-US" dirty="0"/>
              <a:t>Zonal load factor</a:t>
            </a:r>
          </a:p>
          <a:p>
            <a:pPr lvl="1"/>
            <a:r>
              <a:rPr lang="en-US" dirty="0"/>
              <a:t>Constant power loads</a:t>
            </a:r>
          </a:p>
          <a:p>
            <a:pPr lvl="1"/>
            <a:r>
              <a:rPr lang="en-US" dirty="0"/>
              <a:t>Cycling load </a:t>
            </a:r>
          </a:p>
          <a:p>
            <a:r>
              <a:rPr lang="en-US" dirty="0"/>
              <a:t>Zonal operating load</a:t>
            </a:r>
          </a:p>
          <a:p>
            <a:pPr lvl="1"/>
            <a:r>
              <a:rPr lang="en-US" dirty="0"/>
              <a:t>Constant power loads = 10 kW</a:t>
            </a:r>
          </a:p>
          <a:p>
            <a:pPr lvl="1"/>
            <a:r>
              <a:rPr lang="en-US" dirty="0"/>
              <a:t>Cycling load = 0.574 × 50 = 28.7 kW</a:t>
            </a:r>
          </a:p>
          <a:p>
            <a:r>
              <a:rPr lang="en-US" dirty="0"/>
              <a:t>Residual  zonal power demand</a:t>
            </a:r>
          </a:p>
          <a:p>
            <a:pPr lvl="1"/>
            <a:r>
              <a:rPr lang="en-US" dirty="0"/>
              <a:t>Constant power load = 0 kW</a:t>
            </a:r>
          </a:p>
          <a:p>
            <a:pPr lvl="1"/>
            <a:r>
              <a:rPr lang="en-US" dirty="0"/>
              <a:t>Cycling load = 50 – 28.7 = 21.3 kW</a:t>
            </a:r>
          </a:p>
          <a:p>
            <a:r>
              <a:rPr lang="en-US" dirty="0"/>
              <a:t>Zonal total operating load</a:t>
            </a:r>
          </a:p>
          <a:p>
            <a:pPr lvl="1"/>
            <a:r>
              <a:rPr lang="en-US" dirty="0"/>
              <a:t>9 </a:t>
            </a:r>
            <a:r>
              <a:rPr lang="pl-PL" dirty="0"/>
              <a:t>× 10 + 28.7 + 21.3 = 140 kW.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C3DE7-07A1-E338-6ABB-3B0E0C517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34FD6-59F0-2441-D74D-6CC893EFE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C5C40-A79E-E1ED-3984-B0C1D364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6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770C3B-6636-71AA-D823-77C35D3FAA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2678" y="1047708"/>
            <a:ext cx="4820248" cy="289214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1481767-21EC-FA84-7296-7AF4A989A9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3699" y="3115864"/>
            <a:ext cx="2781688" cy="6954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9A31BA-127A-8267-3F3D-0411A6C4F9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4104" y="3871750"/>
            <a:ext cx="3498574" cy="543272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A19CE38-8425-5D73-1D6F-66E9A7F3EE5E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3350043" y="3463575"/>
            <a:ext cx="763656" cy="2796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9EAB0F5-0AB6-915C-D6D3-3526196ABB06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2586387" y="4143386"/>
            <a:ext cx="1097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60BB1A66-C737-0A42-EA3B-8C95700FFC27}"/>
              </a:ext>
            </a:extLst>
          </p:cNvPr>
          <p:cNvSpPr txBox="1"/>
          <p:nvPr/>
        </p:nvSpPr>
        <p:spPr>
          <a:xfrm>
            <a:off x="7277075" y="4228705"/>
            <a:ext cx="435818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Average Value of 95 kW will likely lead to undersized power system equipment.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Zonal total operating load of 140 kW helps ensure equipment will not be overloaded.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Must still apply margin and SLA.</a:t>
            </a:r>
          </a:p>
        </p:txBody>
      </p:sp>
    </p:spTree>
    <p:extLst>
      <p:ext uri="{BB962C8B-B14F-4D97-AF65-F5344CB8AC3E}">
        <p14:creationId xmlns:p14="http://schemas.microsoft.com/office/powerpoint/2010/main" val="860609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FDBA6-5E97-2B53-8D4A-72629747F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22A69-F890-3904-F863-53364261F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1A124-CC22-2B8A-0FBD-8242D7A7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552"/>
            <a:ext cx="6344478" cy="4732159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8 constant power loads (10 kW each) and 2 cycling load</a:t>
            </a:r>
          </a:p>
          <a:p>
            <a:pPr lvl="1"/>
            <a:r>
              <a:rPr lang="en-US" dirty="0"/>
              <a:t>Peak value 50 kW</a:t>
            </a:r>
          </a:p>
          <a:p>
            <a:pPr lvl="1"/>
            <a:r>
              <a:rPr lang="en-US" dirty="0"/>
              <a:t>On time between 3 and 4 time units</a:t>
            </a:r>
          </a:p>
          <a:p>
            <a:pPr lvl="1"/>
            <a:r>
              <a:rPr lang="en-US" dirty="0"/>
              <a:t>Off time between 27 and 36 time units</a:t>
            </a:r>
          </a:p>
          <a:p>
            <a:r>
              <a:rPr lang="en-US" dirty="0"/>
              <a:t>Average value of total load is 90 kW</a:t>
            </a:r>
          </a:p>
          <a:p>
            <a:r>
              <a:rPr lang="en-US" dirty="0"/>
              <a:t>Peak value of total load is 180 kW</a:t>
            </a:r>
          </a:p>
          <a:p>
            <a:r>
              <a:rPr lang="en-US" dirty="0"/>
              <a:t>Load factor for 24 hour calculations</a:t>
            </a:r>
          </a:p>
          <a:p>
            <a:pPr lvl="1"/>
            <a:r>
              <a:rPr lang="en-US" dirty="0"/>
              <a:t>Constant power loads = 1.0</a:t>
            </a:r>
          </a:p>
          <a:p>
            <a:pPr lvl="1"/>
            <a:r>
              <a:rPr lang="en-US" dirty="0"/>
              <a:t>Cycling Load = 0.10</a:t>
            </a:r>
          </a:p>
          <a:p>
            <a:r>
              <a:rPr lang="en-US" dirty="0"/>
              <a:t>Zonal load factor</a:t>
            </a:r>
          </a:p>
          <a:p>
            <a:pPr lvl="1"/>
            <a:r>
              <a:rPr lang="en-US" dirty="0"/>
              <a:t>Constant power loads = 1.0</a:t>
            </a:r>
          </a:p>
          <a:p>
            <a:pPr lvl="1"/>
            <a:r>
              <a:rPr lang="en-US" dirty="0"/>
              <a:t>Cycling load </a:t>
            </a:r>
          </a:p>
          <a:p>
            <a:r>
              <a:rPr lang="en-US" dirty="0"/>
              <a:t>Zonal operating load</a:t>
            </a:r>
          </a:p>
          <a:p>
            <a:pPr lvl="1"/>
            <a:r>
              <a:rPr lang="en-US" dirty="0"/>
              <a:t>Constant power loads = 10 kW</a:t>
            </a:r>
          </a:p>
          <a:p>
            <a:pPr lvl="1"/>
            <a:r>
              <a:rPr lang="en-US" dirty="0"/>
              <a:t>Cycling load = 0.6 × 50 = 30 kW</a:t>
            </a:r>
          </a:p>
          <a:p>
            <a:r>
              <a:rPr lang="en-US" dirty="0"/>
              <a:t>Residual  zonal power demand</a:t>
            </a:r>
          </a:p>
          <a:p>
            <a:pPr lvl="1"/>
            <a:r>
              <a:rPr lang="en-US" dirty="0"/>
              <a:t>Constant power load = 0 kW</a:t>
            </a:r>
          </a:p>
          <a:p>
            <a:pPr lvl="1"/>
            <a:r>
              <a:rPr lang="en-US" dirty="0"/>
              <a:t>Cycling load = 50 – 30 = 20  kW</a:t>
            </a:r>
          </a:p>
          <a:p>
            <a:r>
              <a:rPr lang="en-US" dirty="0"/>
              <a:t>Zonal total operating load</a:t>
            </a:r>
          </a:p>
          <a:p>
            <a:pPr lvl="1"/>
            <a:r>
              <a:rPr lang="en-US" dirty="0"/>
              <a:t>8 </a:t>
            </a:r>
            <a:r>
              <a:rPr lang="pl-PL" dirty="0"/>
              <a:t>× 10 + </a:t>
            </a:r>
            <a:r>
              <a:rPr lang="en-US" dirty="0"/>
              <a:t>2 </a:t>
            </a:r>
            <a:r>
              <a:rPr lang="pl-PL" dirty="0"/>
              <a:t>× </a:t>
            </a:r>
            <a:r>
              <a:rPr lang="en-US" dirty="0"/>
              <a:t>3</a:t>
            </a:r>
            <a:r>
              <a:rPr lang="pl-PL" dirty="0"/>
              <a:t>0 + 2</a:t>
            </a:r>
            <a:r>
              <a:rPr lang="en-US" dirty="0"/>
              <a:t>0 </a:t>
            </a:r>
            <a:r>
              <a:rPr lang="pl-PL" dirty="0"/>
              <a:t>= 1</a:t>
            </a:r>
            <a:r>
              <a:rPr lang="en-US" dirty="0"/>
              <a:t>6</a:t>
            </a:r>
            <a:r>
              <a:rPr lang="pl-PL" dirty="0"/>
              <a:t>0 kW.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C1B48-0F3A-EDF6-7D6C-7E29EFAF2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11673-0A3F-49E2-E8F9-CEFA8A0D7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EEDF9-9F76-A74F-491B-77839776C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7</a:t>
            </a:fld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66A7B74-6621-6690-DB55-F37305725518}"/>
              </a:ext>
            </a:extLst>
          </p:cNvPr>
          <p:cNvCxnSpPr>
            <a:cxnSpLocks/>
          </p:cNvCxnSpPr>
          <p:nvPr/>
        </p:nvCxnSpPr>
        <p:spPr>
          <a:xfrm>
            <a:off x="2586387" y="4143386"/>
            <a:ext cx="1097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4B1F277-9B82-0C5F-5989-D081B46574A8}"/>
              </a:ext>
            </a:extLst>
          </p:cNvPr>
          <p:cNvSpPr txBox="1"/>
          <p:nvPr/>
        </p:nvSpPr>
        <p:spPr>
          <a:xfrm>
            <a:off x="7277075" y="4228705"/>
            <a:ext cx="43581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Average Value of 90 kW will likely lead to undersized power system equipment.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Zonal total operating load of 160 kW helps ensure equipment will not be overloaded…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little lower than 180 kW peak but likely manageable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Must still apply margin and SLA.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62349F-8112-1B11-1E30-12F35A554B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439" y="3862144"/>
            <a:ext cx="2779719" cy="56248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957FBAD-3CEE-E440-7C61-C6B26D79A2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498199"/>
            <a:ext cx="5715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14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A57CC8-697B-5A8F-6812-E9C5354F5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C3BDC-A342-FA8C-29D8-CCAECE054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0DC7CF-6589-A769-5604-4D3ECC4ED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552"/>
            <a:ext cx="6344478" cy="4732159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7 constant power loads (10 kW each) and 3 cycling load</a:t>
            </a:r>
          </a:p>
          <a:p>
            <a:pPr lvl="1"/>
            <a:r>
              <a:rPr lang="en-US" dirty="0"/>
              <a:t>Peak value 50 kW</a:t>
            </a:r>
          </a:p>
          <a:p>
            <a:pPr lvl="1"/>
            <a:r>
              <a:rPr lang="en-US" dirty="0"/>
              <a:t>On time between 3 and 4 time units</a:t>
            </a:r>
          </a:p>
          <a:p>
            <a:pPr lvl="1"/>
            <a:r>
              <a:rPr lang="en-US" dirty="0"/>
              <a:t>Off time between 27 and 36 time units</a:t>
            </a:r>
          </a:p>
          <a:p>
            <a:r>
              <a:rPr lang="en-US" dirty="0"/>
              <a:t>Average value of total load is 85 kW</a:t>
            </a:r>
          </a:p>
          <a:p>
            <a:r>
              <a:rPr lang="en-US" dirty="0"/>
              <a:t>Peak value of total load</a:t>
            </a:r>
          </a:p>
          <a:p>
            <a:pPr lvl="1"/>
            <a:r>
              <a:rPr lang="en-US" dirty="0"/>
              <a:t>Theoretical = 220 kW</a:t>
            </a:r>
          </a:p>
          <a:p>
            <a:pPr lvl="1"/>
            <a:r>
              <a:rPr lang="en-US" dirty="0"/>
              <a:t>Observed =  170 kW (All three cycling loads on at same time is unlikely) </a:t>
            </a:r>
          </a:p>
          <a:p>
            <a:r>
              <a:rPr lang="en-US" dirty="0"/>
              <a:t>Load factor for 24 hour calculations</a:t>
            </a:r>
          </a:p>
          <a:p>
            <a:pPr lvl="1"/>
            <a:r>
              <a:rPr lang="en-US" dirty="0"/>
              <a:t>Constant power loads = 1.0</a:t>
            </a:r>
          </a:p>
          <a:p>
            <a:pPr lvl="1"/>
            <a:r>
              <a:rPr lang="en-US" dirty="0"/>
              <a:t>Cycling Load = 0.10</a:t>
            </a:r>
          </a:p>
          <a:p>
            <a:r>
              <a:rPr lang="en-US" dirty="0"/>
              <a:t>Zonal load factor</a:t>
            </a:r>
          </a:p>
          <a:p>
            <a:pPr lvl="1"/>
            <a:r>
              <a:rPr lang="en-US" dirty="0"/>
              <a:t>Constant power loads = 1.0</a:t>
            </a:r>
          </a:p>
          <a:p>
            <a:pPr lvl="1"/>
            <a:r>
              <a:rPr lang="en-US" dirty="0"/>
              <a:t>Cycling load </a:t>
            </a:r>
          </a:p>
          <a:p>
            <a:r>
              <a:rPr lang="en-US" dirty="0"/>
              <a:t>Zonal operating load</a:t>
            </a:r>
          </a:p>
          <a:p>
            <a:pPr lvl="1"/>
            <a:r>
              <a:rPr lang="en-US" dirty="0"/>
              <a:t>Constant power loads = 10 kW</a:t>
            </a:r>
          </a:p>
          <a:p>
            <a:pPr lvl="1"/>
            <a:r>
              <a:rPr lang="en-US" dirty="0"/>
              <a:t>Cycling load = 0.629 × 50 = 31.4  kW</a:t>
            </a:r>
          </a:p>
          <a:p>
            <a:r>
              <a:rPr lang="en-US" dirty="0"/>
              <a:t>Residual  zonal power demand</a:t>
            </a:r>
          </a:p>
          <a:p>
            <a:pPr lvl="1"/>
            <a:r>
              <a:rPr lang="en-US" dirty="0"/>
              <a:t>Constant power load = 0 kW</a:t>
            </a:r>
          </a:p>
          <a:p>
            <a:pPr lvl="1"/>
            <a:r>
              <a:rPr lang="en-US" dirty="0"/>
              <a:t>Cycling load = 50 – 31.4  = 18.6  kW</a:t>
            </a:r>
          </a:p>
          <a:p>
            <a:r>
              <a:rPr lang="en-US" dirty="0"/>
              <a:t>Zonal total operating load</a:t>
            </a:r>
          </a:p>
          <a:p>
            <a:pPr lvl="1"/>
            <a:r>
              <a:rPr lang="en-US" dirty="0"/>
              <a:t>7 </a:t>
            </a:r>
            <a:r>
              <a:rPr lang="pl-PL" dirty="0"/>
              <a:t>× 10 + </a:t>
            </a:r>
            <a:r>
              <a:rPr lang="en-US" dirty="0"/>
              <a:t>3 </a:t>
            </a:r>
            <a:r>
              <a:rPr lang="pl-PL" dirty="0"/>
              <a:t>× </a:t>
            </a:r>
            <a:r>
              <a:rPr lang="en-US" dirty="0"/>
              <a:t>31.4</a:t>
            </a:r>
            <a:r>
              <a:rPr lang="pl-PL" dirty="0"/>
              <a:t> + </a:t>
            </a:r>
            <a:r>
              <a:rPr lang="en-US" dirty="0"/>
              <a:t>18.6 </a:t>
            </a:r>
            <a:r>
              <a:rPr lang="pl-PL" dirty="0"/>
              <a:t>= 1</a:t>
            </a:r>
            <a:r>
              <a:rPr lang="en-US" dirty="0"/>
              <a:t>83 </a:t>
            </a:r>
            <a:r>
              <a:rPr lang="pl-PL" dirty="0"/>
              <a:t> kW. 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220B2-9376-5BA9-1655-31C6E7E89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99D9A-C567-971F-0B26-B50260DB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26BCA-E190-4574-76F1-63FBDEADC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8</a:t>
            </a:fld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CDD505E-603D-1B7C-0EAF-AA1E939E1CB8}"/>
              </a:ext>
            </a:extLst>
          </p:cNvPr>
          <p:cNvCxnSpPr>
            <a:cxnSpLocks/>
          </p:cNvCxnSpPr>
          <p:nvPr/>
        </p:nvCxnSpPr>
        <p:spPr>
          <a:xfrm>
            <a:off x="2586387" y="4143386"/>
            <a:ext cx="109771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0B3D9C7-2DE6-71D9-74D8-A00BDE8F3E58}"/>
              </a:ext>
            </a:extLst>
          </p:cNvPr>
          <p:cNvSpPr txBox="1"/>
          <p:nvPr/>
        </p:nvSpPr>
        <p:spPr>
          <a:xfrm>
            <a:off x="7639878" y="3957724"/>
            <a:ext cx="435818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Average Value of 85 kW will likely lead to undersized power system equipment.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Zonal total operating load of 183 kW helps ensure equipment will not be overloaded…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 little lower than 220 kW theoretical peak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More than observed peak 170 kW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Must still apply margin and SLA.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D13075F-7CF2-045D-2984-0F8B5D70D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498199"/>
            <a:ext cx="5715000" cy="3429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4E6B6FB-8A27-A358-8624-E4DBCBF919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4104" y="3927199"/>
            <a:ext cx="3734321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01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9BAD9-6B51-AFC4-7555-38C0379C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3C19F-4852-111B-1CCF-F18EB8573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Power equipment typically are able to sustain overloads for short periods of time</a:t>
            </a:r>
          </a:p>
          <a:p>
            <a:pPr lvl="1"/>
            <a:r>
              <a:rPr lang="en-US" dirty="0"/>
              <a:t>Transformers and synchronous generators are very robust and generally can tolerate short term overloads that are not likely, but possible.</a:t>
            </a:r>
          </a:p>
          <a:p>
            <a:pPr lvl="1"/>
            <a:r>
              <a:rPr lang="en-US" dirty="0"/>
              <a:t>Power electronic sources usually are not as robust.</a:t>
            </a:r>
          </a:p>
          <a:p>
            <a:pPr lvl="2"/>
            <a:r>
              <a:rPr lang="en-US" dirty="0"/>
              <a:t>May  require more detailed analysis to determine if cycling loads will result in Quality of Service defined service interruptions.</a:t>
            </a:r>
          </a:p>
          <a:p>
            <a:r>
              <a:rPr lang="en-US" dirty="0"/>
              <a:t>Zonal load factors are greater than or equal to 24-hour average load factors</a:t>
            </a:r>
          </a:p>
          <a:p>
            <a:pPr lvl="1"/>
            <a:r>
              <a:rPr lang="en-US" dirty="0"/>
              <a:t>Will provide the same or a more conservative estimate for the </a:t>
            </a:r>
            <a:r>
              <a:rPr lang="en-US"/>
              <a:t>required power.</a:t>
            </a:r>
            <a:endParaRPr lang="en-US" dirty="0"/>
          </a:p>
          <a:p>
            <a:pPr lvl="1"/>
            <a:r>
              <a:rPr lang="en-US" dirty="0"/>
              <a:t>The worst possible case electric load may be greater than that predicted by zonal load factors.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29EC7-52F9-FE5C-7BF5-E3EE338B3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5/27/2026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C70EC-851B-F55C-F2C5-8F2636975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2026 by Norbert Doerry                                                                                  This work is licensed via: CC BY 4.0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62DBF-F89F-0154-E4C4-1F2352952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3B7D2-2C23-477A-B7E5-64419E75BE4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45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9809</TotalTime>
  <Words>1079</Words>
  <Application>Microsoft Office PowerPoint</Application>
  <PresentationFormat>Widescreen</PresentationFormat>
  <Paragraphs>145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1_Office Theme</vt:lpstr>
      <vt:lpstr>Zonal Load Factor Analysis Electric Power Load Analysis (EPLA)  Revision of 27 May 2026</vt:lpstr>
      <vt:lpstr>Essential Questions</vt:lpstr>
      <vt:lpstr>Zonal Load Factor Analysis</vt:lpstr>
      <vt:lpstr>Zoal Load Factor analysis</vt:lpstr>
      <vt:lpstr>Calculating Zonal Load Factor</vt:lpstr>
      <vt:lpstr>Example 1</vt:lpstr>
      <vt:lpstr>Example 2</vt:lpstr>
      <vt:lpstr>Example 3</vt:lpstr>
      <vt:lpstr>Final note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Zonal Load Factor Analysis</dc:title>
  <dc:creator>Norbert Doerry</dc:creator>
  <cp:lastModifiedBy>Norbert Doerry</cp:lastModifiedBy>
  <cp:revision>165</cp:revision>
  <dcterms:created xsi:type="dcterms:W3CDTF">2025-04-03T12:58:23Z</dcterms:created>
  <dcterms:modified xsi:type="dcterms:W3CDTF">2026-05-26T21:52:03Z</dcterms:modified>
</cp:coreProperties>
</file>